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700" r:id="rId2"/>
  </p:sldMasterIdLst>
  <p:notesMasterIdLst>
    <p:notesMasterId r:id="rId32"/>
  </p:notesMasterIdLst>
  <p:sldIdLst>
    <p:sldId id="256" r:id="rId3"/>
    <p:sldId id="257" r:id="rId4"/>
    <p:sldId id="278" r:id="rId5"/>
    <p:sldId id="259" r:id="rId6"/>
    <p:sldId id="279" r:id="rId7"/>
    <p:sldId id="261" r:id="rId8"/>
    <p:sldId id="280" r:id="rId9"/>
    <p:sldId id="260" r:id="rId10"/>
    <p:sldId id="282" r:id="rId11"/>
    <p:sldId id="262" r:id="rId12"/>
    <p:sldId id="265" r:id="rId13"/>
    <p:sldId id="288" r:id="rId14"/>
    <p:sldId id="295" r:id="rId15"/>
    <p:sldId id="296" r:id="rId16"/>
    <p:sldId id="298" r:id="rId17"/>
    <p:sldId id="299" r:id="rId18"/>
    <p:sldId id="300" r:id="rId19"/>
    <p:sldId id="301" r:id="rId20"/>
    <p:sldId id="287" r:id="rId21"/>
    <p:sldId id="291" r:id="rId22"/>
    <p:sldId id="302" r:id="rId23"/>
    <p:sldId id="303" r:id="rId24"/>
    <p:sldId id="304" r:id="rId25"/>
    <p:sldId id="305" r:id="rId26"/>
    <p:sldId id="306" r:id="rId27"/>
    <p:sldId id="307" r:id="rId28"/>
    <p:sldId id="293" r:id="rId29"/>
    <p:sldId id="290" r:id="rId30"/>
    <p:sldId id="277" r:id="rId3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96435"/>
    <a:srgbClr val="12C869"/>
    <a:srgbClr val="0E964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1" autoAdjust="0"/>
    <p:restoredTop sz="93692"/>
  </p:normalViewPr>
  <p:slideViewPr>
    <p:cSldViewPr snapToGrid="0" snapToObjects="1">
      <p:cViewPr>
        <p:scale>
          <a:sx n="60" d="100"/>
          <a:sy n="60" d="100"/>
        </p:scale>
        <p:origin x="336" y="13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2019/12/15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616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539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67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091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81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238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21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124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598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3758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090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538413" y="2425848"/>
            <a:ext cx="2599547" cy="2072335"/>
            <a:chOff x="7503886" y="1970815"/>
            <a:chExt cx="2599547" cy="2072335"/>
          </a:xfrm>
          <a:solidFill>
            <a:schemeClr val="accent1">
              <a:lumMod val="75000"/>
              <a:alpha val="54000"/>
            </a:schemeClr>
          </a:solidFill>
        </p:grpSpPr>
        <p:sp>
          <p:nvSpPr>
            <p:cNvPr id="8" name="椭圆 7"/>
            <p:cNvSpPr/>
            <p:nvPr/>
          </p:nvSpPr>
          <p:spPr>
            <a:xfrm>
              <a:off x="7503886" y="1970815"/>
              <a:ext cx="1758553" cy="1758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186058" y="2736864"/>
              <a:ext cx="1306286" cy="13062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249415" y="2875350"/>
              <a:ext cx="854018" cy="8540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flipH="1">
            <a:off x="2078852" y="2511771"/>
            <a:ext cx="2599547" cy="2072335"/>
            <a:chOff x="1271166" y="2284597"/>
            <a:chExt cx="2599547" cy="2072335"/>
          </a:xfrm>
          <a:solidFill>
            <a:schemeClr val="accent1">
              <a:lumMod val="75000"/>
              <a:alpha val="54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1271166" y="2284597"/>
              <a:ext cx="1758553" cy="1758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953338" y="3050646"/>
              <a:ext cx="1306286" cy="13062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16695" y="3189132"/>
              <a:ext cx="854018" cy="8540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椭圆 15"/>
          <p:cNvSpPr/>
          <p:nvPr/>
        </p:nvSpPr>
        <p:spPr>
          <a:xfrm>
            <a:off x="4260272" y="1469396"/>
            <a:ext cx="3671455" cy="367145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1881" y="2657330"/>
            <a:ext cx="5238131" cy="132343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588496" y="3869302"/>
            <a:ext cx="5238131" cy="27699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4198071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567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13"/>
          <p:cNvSpPr>
            <a:spLocks noGrp="1"/>
          </p:cNvSpPr>
          <p:nvPr>
            <p:ph type="sldNum" sz="quarter" idx="10"/>
          </p:nvPr>
        </p:nvSpPr>
        <p:spPr>
          <a:xfrm>
            <a:off x="11583839" y="6489940"/>
            <a:ext cx="609600" cy="366184"/>
          </a:xfrm>
        </p:spPr>
        <p:txBody>
          <a:bodyPr/>
          <a:lstStyle>
            <a:lvl1pPr>
              <a:defRPr sz="12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9D61DF4-A547-4A15-98DB-381EA1FD1B9F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829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CDD5-A087-407F-B6CD-A185A3E2F92B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324B1-9E6B-4DB4-8A40-6B988B2F16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40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AA2B2C-F31F-4C68-BFC8-85F0D57AF7F9}" type="slidenum">
              <a:rPr lang="zh-C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20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宋体" panose="02010600030101010101" pitchFamily="2" charset="-122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宋体" panose="02010600030101010101" pitchFamily="2" charset="-122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3846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73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801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kumimoji="0" lang="en-US" altLang="zh-CN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kumimoji="0" lang="en-US" altLang="zh-CN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alpha val="77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prstClr val="white">
                  <a:alpha val="77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4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210674" y="234393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210674" y="416539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54395" y="234393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线连接符 16"/>
          <p:cNvCxnSpPr/>
          <p:nvPr userDrawn="1"/>
        </p:nvCxnSpPr>
        <p:spPr>
          <a:xfrm>
            <a:off x="6096000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0674" y="233444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154395" y="233444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0674" y="416421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0674" y="287664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154395" y="287664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1210674" y="468861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569718"/>
            <a:ext cx="434310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11790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210674" y="234393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210674" y="416539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54395" y="234393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7154395" y="416539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线连接符 16"/>
          <p:cNvCxnSpPr/>
          <p:nvPr userDrawn="1"/>
        </p:nvCxnSpPr>
        <p:spPr>
          <a:xfrm>
            <a:off x="6096000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0674" y="233444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154395" y="233444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0674" y="416421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154395" y="416421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0674" y="287664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154395" y="287664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1210674" y="468861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154395" y="468861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569718"/>
            <a:ext cx="434310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92076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1210674" y="182071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210674" y="364217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54395" y="182071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7154395" y="364217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2" name="直线连接符 16"/>
          <p:cNvCxnSpPr/>
          <p:nvPr userDrawn="1"/>
        </p:nvCxnSpPr>
        <p:spPr>
          <a:xfrm>
            <a:off x="6096000" y="1820713"/>
            <a:ext cx="0" cy="43745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0674" y="181122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154395" y="181122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0674" y="364099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154395" y="364099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0674" y="235342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154395" y="235342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1210674" y="416539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154395" y="416539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569718"/>
            <a:ext cx="434310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210674" y="5454136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1210674" y="5452961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210674" y="597735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166320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线连接符 16"/>
          <p:cNvCxnSpPr/>
          <p:nvPr userDrawn="1"/>
        </p:nvCxnSpPr>
        <p:spPr>
          <a:xfrm>
            <a:off x="6096000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569718"/>
            <a:ext cx="434310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CONTENTS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210674" y="182071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1210674" y="364217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7154395" y="1820713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7154395" y="3642171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8" name="直线连接符 16"/>
          <p:cNvCxnSpPr/>
          <p:nvPr userDrawn="1"/>
        </p:nvCxnSpPr>
        <p:spPr>
          <a:xfrm>
            <a:off x="6096000" y="1820713"/>
            <a:ext cx="0" cy="4374501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0674" y="181122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154395" y="1811220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0674" y="364099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154395" y="3640996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0674" y="235342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7154395" y="235342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1210674" y="416539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7154395" y="4165391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1210674" y="5454136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1210674" y="5452961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1210674" y="597735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7154395" y="5454136"/>
            <a:ext cx="2520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kumimoji="1"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7154395" y="5452961"/>
            <a:ext cx="2928689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154395" y="5977356"/>
            <a:ext cx="388109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178401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740375" y="-522490"/>
            <a:ext cx="5238131" cy="51706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740375" y="3858885"/>
            <a:ext cx="5238131" cy="12003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30406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58868" y="589968"/>
            <a:ext cx="43431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302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58868" y="589968"/>
            <a:ext cx="43431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251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58868" y="589968"/>
            <a:ext cx="434310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301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54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8" r:id="rId2"/>
    <p:sldLayoutId id="2147483696" r:id="rId3"/>
    <p:sldLayoutId id="2147483697" r:id="rId4"/>
    <p:sldLayoutId id="2147483698" r:id="rId5"/>
    <p:sldLayoutId id="2147483694" r:id="rId6"/>
    <p:sldLayoutId id="2147483689" r:id="rId7"/>
    <p:sldLayoutId id="2147483690" r:id="rId8"/>
    <p:sldLayoutId id="2147483691" r:id="rId9"/>
    <p:sldLayoutId id="2147483695" r:id="rId10"/>
    <p:sldLayoutId id="2147483706" r:id="rId11"/>
    <p:sldLayoutId id="2147483707" r:id="rId12"/>
    <p:sldLayoutId id="214748370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98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3471881" y="2657330"/>
            <a:ext cx="5238131" cy="1323439"/>
          </a:xfrm>
        </p:spPr>
        <p:txBody>
          <a:bodyPr/>
          <a:lstStyle/>
          <a:p>
            <a:r>
              <a:rPr lang="zh-CN" altLang="en-US" dirty="0" smtClean="0"/>
              <a:t>特色田园乡村建设的趋势分析与价值研判</a:t>
            </a:r>
            <a:endParaRPr lang="en-US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471881" y="4158042"/>
            <a:ext cx="5238131" cy="461665"/>
          </a:xfrm>
        </p:spPr>
        <p:txBody>
          <a:bodyPr/>
          <a:lstStyle/>
          <a:p>
            <a:r>
              <a:rPr lang="zh-CN" altLang="en-US" dirty="0" smtClean="0"/>
              <a:t>许文锦 毛敬言 刘乐欣 孙潇 弈王力</a:t>
            </a:r>
            <a:endParaRPr lang="en-US" altLang="zh-CN" dirty="0" smtClean="0"/>
          </a:p>
          <a:p>
            <a:r>
              <a:rPr lang="zh-CN" altLang="en-US" dirty="0" smtClean="0"/>
              <a:t>指导老师：徐瑾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5493220" y="4110471"/>
            <a:ext cx="11954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空心弧 6"/>
          <p:cNvSpPr/>
          <p:nvPr/>
        </p:nvSpPr>
        <p:spPr>
          <a:xfrm>
            <a:off x="3348225" y="21192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233941" y="21192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1383712" y="2077729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空心弧 9"/>
          <p:cNvSpPr/>
          <p:nvPr/>
        </p:nvSpPr>
        <p:spPr>
          <a:xfrm flipV="1">
            <a:off x="5285442" y="2045699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空心弧 10"/>
          <p:cNvSpPr/>
          <p:nvPr/>
        </p:nvSpPr>
        <p:spPr>
          <a:xfrm flipV="1">
            <a:off x="9175891" y="2045699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1383712" y="21192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空心弧 14"/>
          <p:cNvSpPr/>
          <p:nvPr/>
        </p:nvSpPr>
        <p:spPr>
          <a:xfrm>
            <a:off x="5285442" y="211922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空心弧 15"/>
          <p:cNvSpPr/>
          <p:nvPr/>
        </p:nvSpPr>
        <p:spPr>
          <a:xfrm>
            <a:off x="9187173" y="2139976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空心弧 16"/>
          <p:cNvSpPr/>
          <p:nvPr/>
        </p:nvSpPr>
        <p:spPr>
          <a:xfrm flipV="1">
            <a:off x="7233941" y="2066448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空心弧 17"/>
          <p:cNvSpPr/>
          <p:nvPr/>
        </p:nvSpPr>
        <p:spPr>
          <a:xfrm flipV="1">
            <a:off x="3336943" y="2066448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82729" y="2866924"/>
            <a:ext cx="1580663" cy="86946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2019</a:t>
            </a:r>
            <a:r>
              <a:rPr lang="zh-CN" altLang="en-US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：</a:t>
            </a:r>
            <a:endParaRPr lang="en-US" altLang="zh-CN" sz="2000" kern="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11.1-12.29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0174" y="4487908"/>
            <a:ext cx="1770529" cy="114954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国内外乡村振兴信息案例检索梳理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-&gt;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案例库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47576" y="473284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阶段性成果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 smtClean="0"/>
              <a:t>项目进度：计划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698445" y="3034416"/>
            <a:ext cx="1580663" cy="4262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lang="en-US" altLang="zh-CN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3.1-.4.30</a:t>
            </a:r>
            <a:endParaRPr lang="zh-CN" altLang="en-US" sz="2000" kern="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75119" y="4582997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完善阶段性成果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拟定研讨会主题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40698" y="470631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最终成果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896742" y="4571563"/>
            <a:ext cx="1659467" cy="75366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实地调研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+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专家访谈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730007" y="4563414"/>
            <a:ext cx="1659467" cy="75366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专家研讨会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补充、总结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195966" y="3301659"/>
            <a:ext cx="11729910" cy="0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770550" y="2860943"/>
            <a:ext cx="1580663" cy="86946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2020</a:t>
            </a:r>
            <a:r>
              <a:rPr lang="zh-CN" altLang="en-US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：</a:t>
            </a:r>
            <a:endParaRPr lang="en-US" altLang="zh-CN" sz="2000" kern="0" dirty="0" smtClean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1.1-2.29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590495" y="3042388"/>
            <a:ext cx="1580663" cy="4262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lang="en-US" altLang="zh-CN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7.1-8.31</a:t>
            </a:r>
            <a:endParaRPr lang="zh-CN" altLang="en-US" sz="2000" kern="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16318" y="3048741"/>
            <a:ext cx="1580663" cy="4262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lang="en-US" altLang="zh-CN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5.1-6.30</a:t>
            </a:r>
            <a:endParaRPr lang="zh-CN" altLang="en-US" sz="2000" kern="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559741" y="3042388"/>
            <a:ext cx="1580663" cy="42620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914400">
              <a:lnSpc>
                <a:spcPct val="130000"/>
              </a:lnSpc>
              <a:defRPr/>
            </a:pPr>
            <a:r>
              <a:rPr lang="en-US" altLang="zh-CN" sz="2000" kern="0" dirty="0" smtClean="0">
                <a:solidFill>
                  <a:prstClr val="black">
                    <a:lumMod val="50000"/>
                    <a:lumOff val="50000"/>
                  </a:prstClr>
                </a:solidFill>
                <a:cs typeface="+mn-ea"/>
                <a:sym typeface="+mn-lt"/>
              </a:rPr>
              <a:t>9.1-10.31</a:t>
            </a:r>
            <a:endParaRPr lang="zh-CN" altLang="en-US" sz="2000" kern="0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45" name="文本占位符 1"/>
          <p:cNvSpPr txBox="1">
            <a:spLocks/>
          </p:cNvSpPr>
          <p:nvPr/>
        </p:nvSpPr>
        <p:spPr>
          <a:xfrm>
            <a:off x="758868" y="0"/>
            <a:ext cx="66988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3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 smtClean="0"/>
              <a:t>项目进度：目前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172000" y="3067637"/>
            <a:ext cx="0" cy="1594393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4580043" y="4714663"/>
            <a:ext cx="1514736" cy="666154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969171" y="2928321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405502" y="3067636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642951" y="5433090"/>
            <a:ext cx="3241061" cy="0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214119" y="4718285"/>
            <a:ext cx="1619551" cy="712249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5545004" y="2154156"/>
            <a:ext cx="26697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国内案例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2736339" y="5233035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国外案例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8237093" y="5199312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图册框架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766870" y="2649434"/>
            <a:ext cx="810266" cy="810266"/>
            <a:chOff x="5766870" y="2649434"/>
            <a:chExt cx="810266" cy="810266"/>
          </a:xfrm>
          <a:solidFill>
            <a:schemeClr val="accent1">
              <a:lumMod val="75000"/>
            </a:schemeClr>
          </a:solidFill>
        </p:grpSpPr>
        <p:sp>
          <p:nvSpPr>
            <p:cNvPr id="17" name="椭圆 16"/>
            <p:cNvSpPr/>
            <p:nvPr/>
          </p:nvSpPr>
          <p:spPr>
            <a:xfrm>
              <a:off x="5766870" y="2649434"/>
              <a:ext cx="810266" cy="8102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922799" y="2735879"/>
              <a:ext cx="487634" cy="584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A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02397" y="5003093"/>
            <a:ext cx="810266" cy="810266"/>
            <a:chOff x="7402397" y="5003093"/>
            <a:chExt cx="810266" cy="810266"/>
          </a:xfrm>
          <a:solidFill>
            <a:schemeClr val="accent1">
              <a:lumMod val="75000"/>
            </a:schemeClr>
          </a:solidFill>
        </p:grpSpPr>
        <p:sp>
          <p:nvSpPr>
            <p:cNvPr id="20" name="椭圆 19"/>
            <p:cNvSpPr/>
            <p:nvPr/>
          </p:nvSpPr>
          <p:spPr>
            <a:xfrm>
              <a:off x="7402397" y="5003093"/>
              <a:ext cx="810266" cy="8102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599653" y="5106980"/>
              <a:ext cx="423514" cy="584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B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70096" y="5016162"/>
            <a:ext cx="810266" cy="810266"/>
            <a:chOff x="4070096" y="5016162"/>
            <a:chExt cx="810266" cy="810266"/>
          </a:xfrm>
          <a:solidFill>
            <a:schemeClr val="accent1">
              <a:lumMod val="75000"/>
            </a:schemeClr>
          </a:solidFill>
        </p:grpSpPr>
        <p:sp>
          <p:nvSpPr>
            <p:cNvPr id="23" name="椭圆 22"/>
            <p:cNvSpPr/>
            <p:nvPr/>
          </p:nvSpPr>
          <p:spPr>
            <a:xfrm>
              <a:off x="4070096" y="5016162"/>
              <a:ext cx="810266" cy="8102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11286" y="5125077"/>
              <a:ext cx="505267" cy="584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C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5932231" y="4435851"/>
            <a:ext cx="488440" cy="4884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758868" y="0"/>
            <a:ext cx="66988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0"/>
          </p:nvPr>
        </p:nvSpPr>
        <p:spPr>
          <a:xfrm>
            <a:off x="591127" y="601552"/>
            <a:ext cx="5088776" cy="584775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项目进度：目前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国内案例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3135515" y="1354870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35515" y="1268206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浙江桐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庐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溪村</a:t>
            </a: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20651" y="1350380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20651" y="1263716"/>
            <a:ext cx="1534974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黄岩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乌岩头村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4"/>
          <p:cNvSpPr>
            <a:spLocks noChangeArrowheads="1"/>
          </p:cNvSpPr>
          <p:nvPr/>
        </p:nvSpPr>
        <p:spPr bwMode="auto">
          <a:xfrm>
            <a:off x="6705787" y="1354870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05787" y="1268206"/>
            <a:ext cx="1534974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安徽黄山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西溪南村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4"/>
          <p:cNvSpPr>
            <a:spLocks noChangeArrowheads="1"/>
          </p:cNvSpPr>
          <p:nvPr/>
        </p:nvSpPr>
        <p:spPr bwMode="auto">
          <a:xfrm>
            <a:off x="8490923" y="1350380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90923" y="1263716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坪上村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4"/>
          <p:cNvSpPr>
            <a:spLocks noChangeArrowheads="1"/>
          </p:cNvSpPr>
          <p:nvPr/>
        </p:nvSpPr>
        <p:spPr bwMode="auto">
          <a:xfrm>
            <a:off x="10276059" y="1373505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276059" y="1286841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信阳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郝堂村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"/>
          <p:cNvSpPr>
            <a:spLocks noChangeArrowheads="1"/>
          </p:cNvSpPr>
          <p:nvPr/>
        </p:nvSpPr>
        <p:spPr bwMode="auto">
          <a:xfrm>
            <a:off x="3135515" y="3161109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35515" y="3074445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松阳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田村</a:t>
            </a:r>
          </a:p>
        </p:txBody>
      </p:sp>
      <p:sp>
        <p:nvSpPr>
          <p:cNvPr id="47" name="矩形 4"/>
          <p:cNvSpPr>
            <a:spLocks noChangeArrowheads="1"/>
          </p:cNvSpPr>
          <p:nvPr/>
        </p:nvSpPr>
        <p:spPr bwMode="auto">
          <a:xfrm>
            <a:off x="4920651" y="3161109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920651" y="3074445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福建永泰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嵩口镇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"/>
          <p:cNvSpPr>
            <a:spLocks noChangeArrowheads="1"/>
          </p:cNvSpPr>
          <p:nvPr/>
        </p:nvSpPr>
        <p:spPr bwMode="auto">
          <a:xfrm>
            <a:off x="6705787" y="3161109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705787" y="3074445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陕西礼泉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袁家村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4"/>
          <p:cNvSpPr>
            <a:spLocks noChangeArrowheads="1"/>
          </p:cNvSpPr>
          <p:nvPr/>
        </p:nvSpPr>
        <p:spPr bwMode="auto">
          <a:xfrm>
            <a:off x="8490923" y="3161109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490923" y="3074445"/>
            <a:ext cx="1534974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山西忻州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宋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家沟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4"/>
          <p:cNvSpPr>
            <a:spLocks noChangeArrowheads="1"/>
          </p:cNvSpPr>
          <p:nvPr/>
        </p:nvSpPr>
        <p:spPr bwMode="auto">
          <a:xfrm>
            <a:off x="10276059" y="3161108"/>
            <a:ext cx="1534974" cy="153497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276059" y="3074444"/>
            <a:ext cx="1534974" cy="8718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贵州桐梓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中关村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4"/>
          <p:cNvSpPr>
            <a:spLocks noChangeArrowheads="1"/>
          </p:cNvSpPr>
          <p:nvPr/>
        </p:nvSpPr>
        <p:spPr bwMode="auto">
          <a:xfrm>
            <a:off x="3135515" y="4991623"/>
            <a:ext cx="1534974" cy="153497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135515" y="4904959"/>
            <a:ext cx="1534974" cy="8718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贵州布依族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板万村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4"/>
          <p:cNvSpPr>
            <a:spLocks noChangeArrowheads="1"/>
          </p:cNvSpPr>
          <p:nvPr/>
        </p:nvSpPr>
        <p:spPr bwMode="auto">
          <a:xfrm>
            <a:off x="8490923" y="4980246"/>
            <a:ext cx="1534974" cy="153497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490923" y="4893582"/>
            <a:ext cx="1534974" cy="8718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浙江诸暨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枫桥镇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4"/>
          <p:cNvSpPr>
            <a:spLocks noChangeArrowheads="1"/>
          </p:cNvSpPr>
          <p:nvPr/>
        </p:nvSpPr>
        <p:spPr bwMode="auto">
          <a:xfrm>
            <a:off x="4920651" y="4991623"/>
            <a:ext cx="1534974" cy="153497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920651" y="4904959"/>
            <a:ext cx="1534974" cy="8718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贵州贵安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车田村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4"/>
          <p:cNvSpPr>
            <a:spLocks noChangeArrowheads="1"/>
          </p:cNvSpPr>
          <p:nvPr/>
        </p:nvSpPr>
        <p:spPr bwMode="auto">
          <a:xfrm>
            <a:off x="10276059" y="4980246"/>
            <a:ext cx="1534974" cy="153497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276059" y="4893582"/>
            <a:ext cx="1534974" cy="8021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广东广州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莲塘古村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4"/>
          <p:cNvSpPr>
            <a:spLocks noChangeArrowheads="1"/>
          </p:cNvSpPr>
          <p:nvPr/>
        </p:nvSpPr>
        <p:spPr bwMode="auto">
          <a:xfrm>
            <a:off x="6705787" y="4991623"/>
            <a:ext cx="1534974" cy="153497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705787" y="4904959"/>
            <a:ext cx="1534974" cy="8718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浙江桐庐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深澳村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4"/>
          <p:cNvSpPr>
            <a:spLocks noChangeArrowheads="1"/>
          </p:cNvSpPr>
          <p:nvPr/>
        </p:nvSpPr>
        <p:spPr bwMode="auto">
          <a:xfrm>
            <a:off x="1350379" y="3185280"/>
            <a:ext cx="1534974" cy="153497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ea typeface="华文细黑" panose="0201060004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350379" y="3098616"/>
            <a:ext cx="1534974" cy="8718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台湾桃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</a:p>
        </p:txBody>
      </p:sp>
      <p:sp>
        <p:nvSpPr>
          <p:cNvPr id="67" name="矩形 4"/>
          <p:cNvSpPr>
            <a:spLocks noChangeArrowheads="1"/>
          </p:cNvSpPr>
          <p:nvPr/>
        </p:nvSpPr>
        <p:spPr bwMode="auto">
          <a:xfrm>
            <a:off x="1350379" y="4980246"/>
            <a:ext cx="1534974" cy="153497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ea typeface="华文细黑" panose="0201060004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350379" y="4893582"/>
            <a:ext cx="1534974" cy="8718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江苏扬州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湖村</a:t>
            </a:r>
          </a:p>
        </p:txBody>
      </p:sp>
      <p:sp>
        <p:nvSpPr>
          <p:cNvPr id="69" name="矩形 4"/>
          <p:cNvSpPr>
            <a:spLocks noChangeArrowheads="1"/>
          </p:cNvSpPr>
          <p:nvPr/>
        </p:nvSpPr>
        <p:spPr bwMode="auto">
          <a:xfrm>
            <a:off x="1350379" y="1367998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50379" y="1281334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江苏兴化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东罗村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占位符 1"/>
          <p:cNvSpPr txBox="1">
            <a:spLocks/>
          </p:cNvSpPr>
          <p:nvPr/>
        </p:nvSpPr>
        <p:spPr>
          <a:xfrm>
            <a:off x="758868" y="0"/>
            <a:ext cx="66988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21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0992" y="1231577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000" b="1" dirty="0" smtClean="0"/>
              <a:t>地理位置：</a:t>
            </a:r>
            <a:r>
              <a:rPr lang="zh-CN" altLang="en-US" sz="2000" dirty="0" smtClean="0"/>
              <a:t>环溪村包括环溪村和屏源村两个自然村。地处桐庐县东南，位于江南镇区东南方向，天子岗北麓，距杭州市约</a:t>
            </a:r>
            <a:r>
              <a:rPr lang="en-US" altLang="zh-CN" sz="2000" dirty="0" smtClean="0"/>
              <a:t>75</a:t>
            </a:r>
            <a:r>
              <a:rPr lang="zh-CN" altLang="en-US" sz="2000" dirty="0" smtClean="0"/>
              <a:t>公里，桐庐县城约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公里，距杭新景高速深澳互通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公里，交通十分便捷。村内部依靠乡道徐青线、横屏线联系周边村庄。</a:t>
            </a:r>
            <a:endParaRPr lang="en-US" altLang="zh-CN" sz="2000" dirty="0" smtClean="0"/>
          </a:p>
          <a:p>
            <a:pPr>
              <a:lnSpc>
                <a:spcPct val="100000"/>
              </a:lnSpc>
            </a:pP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838200" y="365125"/>
            <a:ext cx="2871651" cy="6363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8665" y="483250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浙江桐庐环溪村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549403"/>
            <a:ext cx="5124945" cy="36254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50" y="2476691"/>
            <a:ext cx="4730981" cy="36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046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000" b="1" dirty="0" smtClean="0"/>
              <a:t>自然条件：</a:t>
            </a:r>
            <a:r>
              <a:rPr lang="zh-CN" altLang="en-US" sz="2000" dirty="0" smtClean="0"/>
              <a:t>环溪村属浙西中低山丘陵区，四周山体连绵，中部为狭小河谷平原。村内现有青源溪和天子源溪，相交汇于村口水口寺，后向西北流入富春江。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838200" y="365125"/>
            <a:ext cx="2871651" cy="6363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88868" y="483250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浙江桐庐环溪村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210" y="2133598"/>
            <a:ext cx="6811257" cy="4092139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477" y="2133598"/>
            <a:ext cx="2965123" cy="40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100" y="3407523"/>
            <a:ext cx="4608317" cy="32225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365125"/>
            <a:ext cx="2871651" cy="6363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7577" y="483250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浙江桐庐环溪村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136" y="1179694"/>
            <a:ext cx="3265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67927" y="1855770"/>
            <a:ext cx="247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）基础提升工程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6000" y="2154450"/>
            <a:ext cx="609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1.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完善路网建设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2.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建设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集中停车场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处，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临时分散式停车场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24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处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3.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增设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污水处理池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处，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公共厕所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处，增加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处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公交站点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4.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 进行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三线入地、绿化、亮化、硬化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设施建设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315" y="3456730"/>
            <a:ext cx="2425121" cy="306146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2618" y="1888467"/>
            <a:ext cx="216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）服务优化工程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4538" y="2257799"/>
            <a:ext cx="510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1.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设置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村民综合服务中心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（含村委办公与社区服务、便民超市、卫生服务中心、文化娱乐中心等）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2.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满足正常增长的住宅需求，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建设新农居点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09" y="3637287"/>
            <a:ext cx="2287643" cy="299277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38200" y="1268190"/>
            <a:ext cx="4561114" cy="517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基础性完善</a:t>
            </a:r>
          </a:p>
        </p:txBody>
      </p:sp>
    </p:spTree>
    <p:extLst>
      <p:ext uri="{BB962C8B-B14F-4D97-AF65-F5344CB8AC3E}">
        <p14:creationId xmlns:p14="http://schemas.microsoft.com/office/powerpoint/2010/main" val="22707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38200" y="1519721"/>
            <a:ext cx="4561114" cy="2655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365125"/>
            <a:ext cx="2871651" cy="6363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7577" y="483250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浙江桐庐环溪村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136" y="1179694"/>
            <a:ext cx="3265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6087" y="1882827"/>
            <a:ext cx="216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）旅游拓展工程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0781" y="2156427"/>
            <a:ext cx="502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利用原有的工厂、房屋建立相关旅游的配套设施，如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游客接待中心，特色农庄，陶吧，咖啡吧。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81" y="3079757"/>
            <a:ext cx="5023002" cy="34982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317" y="1519721"/>
            <a:ext cx="4086909" cy="512015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38200" y="1268190"/>
            <a:ext cx="4561114" cy="517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 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基础性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完善</a:t>
            </a:r>
          </a:p>
        </p:txBody>
      </p:sp>
    </p:spTree>
    <p:extLst>
      <p:ext uri="{BB962C8B-B14F-4D97-AF65-F5344CB8AC3E}">
        <p14:creationId xmlns:p14="http://schemas.microsoft.com/office/powerpoint/2010/main" val="2437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365125"/>
            <a:ext cx="2871651" cy="6363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7577" y="483250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浙江桐庐环溪村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136" y="1179694"/>
            <a:ext cx="3265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9884" y="1914868"/>
            <a:ext cx="216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）五道建设工程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9081" y="1457884"/>
            <a:ext cx="3795243" cy="502129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8200" y="2284200"/>
            <a:ext cx="54145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绿道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骑行养生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，在骑行的同时可以感受到大自然，感受田园风光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田道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亲子野趣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，沿线设置莲田采摘，捕鱼，捉泥鳅等亲子活动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山道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登山步道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，运动的同时，可以鸟瞰环溪。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水道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清凉休闲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，沿线设置戏水池，听溪廊，时节广场等设施，听溪赏荷。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古道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——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历史怀旧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，结合内部古街巷，设置廉政讲堂，濂溪书院等景点，展现环溪村的莲文化理学文化。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8200" y="1268190"/>
            <a:ext cx="4561114" cy="517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  </a:t>
            </a:r>
            <a:r>
              <a:rPr lang="zh-CN" altLang="en-US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乡</a:t>
            </a:r>
            <a:r>
              <a:rPr lang="zh-CN" altLang="en-US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建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特色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02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8200" y="365125"/>
            <a:ext cx="2871651" cy="6363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7577" y="483250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浙江桐庐环溪村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136" y="1179694"/>
            <a:ext cx="3265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7727" y="1894362"/>
            <a:ext cx="2438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（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）垃圾分类与处理</a:t>
            </a:r>
            <a:endParaRPr lang="zh-CN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1851" y="22133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实行村庄生产生活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垃圾分类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收集各户配备相应分类垃圾收集桶和垃圾收集袋。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设置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垃圾资源化利用站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，运用微生物发酵资源化处理模式，统一处理分类收集的有机废弃物。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1975" y="1573065"/>
            <a:ext cx="3962127" cy="4855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622" y="3508310"/>
            <a:ext cx="5493566" cy="280207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38200" y="1268190"/>
            <a:ext cx="4561114" cy="517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  </a:t>
            </a:r>
            <a:r>
              <a:rPr lang="zh-CN" altLang="en-US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乡</a:t>
            </a:r>
            <a:r>
              <a:rPr lang="zh-CN" altLang="en-US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建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特色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1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12"/>
          <a:ext cx="12192000" cy="68579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41177">
                  <a:extLst>
                    <a:ext uri="{9D8B030D-6E8A-4147-A177-3AD203B41FA5}">
                      <a16:colId xmlns:a16="http://schemas.microsoft.com/office/drawing/2014/main" val="4127967909"/>
                    </a:ext>
                  </a:extLst>
                </a:gridCol>
                <a:gridCol w="9150823">
                  <a:extLst>
                    <a:ext uri="{9D8B030D-6E8A-4147-A177-3AD203B41FA5}">
                      <a16:colId xmlns:a16="http://schemas.microsoft.com/office/drawing/2014/main" val="1306114682"/>
                    </a:ext>
                  </a:extLst>
                </a:gridCol>
              </a:tblGrid>
              <a:tr h="3424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名称</a:t>
                      </a:r>
                      <a:endParaRPr lang="zh-CN" altLang="en-US" sz="2000" b="1" i="0" u="none" strike="noStrike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简要特点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2361842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江苏南京黄龙岘村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江宁“五朵金花”，茶文化，农宅低成本改造、农民自建，以山水空间重整、公共空间改造为主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3060135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江苏南京徐家院村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特色田园乡村，大田园景观改造，新建筑采用传统风貌</a:t>
                      </a:r>
                      <a:r>
                        <a:rPr lang="en-US" altLang="zh-CN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现代品质，现存建筑风貌改造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935340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江苏南京苏家理想村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村落与山水环境紧密结合，面向亲子度假，新建建筑保持原有村庄肌理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5899033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江苏南京石山下村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村落环境、基础设施和公共空间改造为主，嵌入餐厅、民宿等，保护古民居，保留生活氛围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9308902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江苏南京李巷村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“红色李巷”主题，保护古民居，石板路等 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3540582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江苏南京石塘村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利用“石塘竹海”特色景观发展旅游业，尝试重构乡土环境下的公共空间类型，明星建筑师效应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332243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江苏苏州计家墩理想村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度假型村落，山水环境好，民宿集群效应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045333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江苏扬州沿湖村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发展水产养殖产业，营造渔业特色生态景观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1863126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浙江丽水平田村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古村落、环境好，保护式整治，维持传统风貌，新建筑针灸式介入，明星建筑师效应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4351034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浙江桐庐环溪村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保护式整治，实行垃圾分类，产业转型，建设“五道”旅游工程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8504482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浙江桐庐深澳村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古村落，历史底蕴深厚，修复水系，改造公共空间，举办文化活动，与附近村庄形成产业链，明星建筑师效应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036421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浙江台州乌岩头村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村落山水环境优良，提升景观节点，改造废弃建筑为公共设施，弘扬传统文化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1251557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浙江诸暨枫桥镇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针灸式改造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460278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安徽黄山西溪南村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用简单手法修补旧有建筑，与外界合作举办文艺活动，与周围村庄形成产业链，明星建筑师效应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155018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安徽黄山碧山村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艺术家进驻，手工艺复兴引领，精英文化，古建筑改造，以公共空间改造为主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3978647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福建宁德龙潭村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艺术文创引领乡村复兴，艺术家承包老宅做工作室、民宿，外立面几乎不动，还原古村落风貌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2816979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福建福州嵩口镇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开发农业文创，将现代功能与传统信仰并置，利用传统工艺打造地标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8298267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贵州遵义中关村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利用特色产业发展旅游，改造公共建筑，用废旧材料营造儿童乐园，倡导环保，明星建筑师效应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212006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贵州布依族苗族自治州板万村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完善基础设施，修建公共建筑，弘扬非物质文化遗产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4761650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贵州贵阳车田村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运用当地材料新建公共建筑，构建多层次有纪念性的空间场所群，明星建筑师效应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3787601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四川崇州竹艺村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竹文化复兴、明星建筑效应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245790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河南信阳郝堂村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维持原有格局，进行调水规划，建设公共建筑和环保设施，举办体验式活动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1181618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陕西咸阳袁家村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全民参与规划改造，体验式售卖农产品，控制村落整体尺度，不断调整产业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6265165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山西忻州宋家沟村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沿河岸改造，置入公共建筑，安置房碎片化植入旧村，修建村标，开产文艺活动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8652483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广东广州莲塘村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结合古榕树进行景观改造，维持传统风貌，增设古戏台等建筑以重现古村生活场景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9787031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重庆城口坪上村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改造村口节点，使用当地废旧材料与低技术营造，设计景观节点倡导环保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089815"/>
                  </a:ext>
                </a:extLst>
              </a:tr>
              <a:tr h="24131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台湾南投桃米生态村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  <a:latin typeface="华文细黑" panose="02010600040101010101" pitchFamily="2" charset="-122"/>
                          <a:ea typeface="华文细黑" panose="02010600040101010101" pitchFamily="2" charset="-122"/>
                        </a:rPr>
                        <a:t>建设精神地标，保护水源，利用生态资源发展青蛙特色产业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5371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31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10674" y="2334440"/>
            <a:ext cx="2928689" cy="523220"/>
          </a:xfrm>
        </p:spPr>
        <p:txBody>
          <a:bodyPr/>
          <a:lstStyle/>
          <a:p>
            <a:r>
              <a:rPr lang="en-US" altLang="zh-CN" dirty="0"/>
              <a:t>PART ONE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54395" y="2334440"/>
            <a:ext cx="2928689" cy="523220"/>
          </a:xfrm>
        </p:spPr>
        <p:txBody>
          <a:bodyPr/>
          <a:lstStyle/>
          <a:p>
            <a:r>
              <a:rPr lang="en-US" altLang="zh-CN" dirty="0"/>
              <a:t>PART THREE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/>
          </p:nvPr>
        </p:nvSpPr>
        <p:spPr>
          <a:xfrm>
            <a:off x="1210674" y="4164216"/>
            <a:ext cx="2928689" cy="523220"/>
          </a:xfrm>
        </p:spPr>
        <p:txBody>
          <a:bodyPr/>
          <a:lstStyle/>
          <a:p>
            <a:r>
              <a:rPr lang="en-US" altLang="zh-CN" dirty="0"/>
              <a:t>PART TWO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7154395" y="4164216"/>
            <a:ext cx="2136361" cy="523220"/>
          </a:xfrm>
        </p:spPr>
        <p:txBody>
          <a:bodyPr/>
          <a:lstStyle/>
          <a:p>
            <a:r>
              <a:rPr lang="en-US" altLang="zh-CN" dirty="0"/>
              <a:t>PART FOUR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6"/>
          </p:nvPr>
        </p:nvSpPr>
        <p:spPr>
          <a:xfrm>
            <a:off x="1210674" y="2876646"/>
            <a:ext cx="3881090" cy="369332"/>
          </a:xfrm>
        </p:spPr>
        <p:txBody>
          <a:bodyPr/>
          <a:lstStyle/>
          <a:p>
            <a:r>
              <a:rPr lang="zh-CN" altLang="en-US" dirty="0" smtClean="0"/>
              <a:t>项目背景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7"/>
          </p:nvPr>
        </p:nvSpPr>
        <p:spPr>
          <a:xfrm>
            <a:off x="7154395" y="2876646"/>
            <a:ext cx="3881090" cy="646331"/>
          </a:xfrm>
        </p:spPr>
        <p:txBody>
          <a:bodyPr/>
          <a:lstStyle/>
          <a:p>
            <a:r>
              <a:rPr lang="zh-CN" altLang="en-US" dirty="0"/>
              <a:t>项目简介：目的</a:t>
            </a:r>
            <a:r>
              <a:rPr lang="en-US" altLang="zh-CN" dirty="0"/>
              <a:t>+</a:t>
            </a:r>
            <a:r>
              <a:rPr lang="zh-CN" altLang="en-US" dirty="0"/>
              <a:t>价值意义</a:t>
            </a:r>
          </a:p>
          <a:p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8"/>
          </p:nvPr>
        </p:nvSpPr>
        <p:spPr>
          <a:xfrm>
            <a:off x="1210674" y="4688611"/>
            <a:ext cx="3881090" cy="369332"/>
          </a:xfrm>
        </p:spPr>
        <p:txBody>
          <a:bodyPr/>
          <a:lstStyle/>
          <a:p>
            <a:r>
              <a:rPr lang="zh-CN" altLang="en-US" dirty="0"/>
              <a:t>项目技术路线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9"/>
          </p:nvPr>
        </p:nvSpPr>
        <p:spPr>
          <a:xfrm>
            <a:off x="7154395" y="4688611"/>
            <a:ext cx="3881090" cy="369332"/>
          </a:xfrm>
        </p:spPr>
        <p:txBody>
          <a:bodyPr/>
          <a:lstStyle/>
          <a:p>
            <a:r>
              <a:rPr lang="zh-CN" altLang="en-US" dirty="0" smtClean="0"/>
              <a:t>项目进度：计划</a:t>
            </a:r>
            <a:r>
              <a:rPr lang="en-US" altLang="zh-CN" dirty="0" smtClean="0"/>
              <a:t>           +</a:t>
            </a:r>
            <a:r>
              <a:rPr lang="zh-CN" altLang="en-US" dirty="0" smtClean="0"/>
              <a:t>目前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20"/>
          </p:nvPr>
        </p:nvSpPr>
        <p:spPr>
          <a:xfrm>
            <a:off x="624114" y="569718"/>
            <a:ext cx="4343103" cy="830997"/>
          </a:xfrm>
        </p:spPr>
        <p:txBody>
          <a:bodyPr/>
          <a:lstStyle/>
          <a:p>
            <a:r>
              <a:rPr lang="en-US" altLang="zh-CN" dirty="0"/>
              <a:t>CONTENTS</a:t>
            </a:r>
          </a:p>
        </p:txBody>
      </p:sp>
      <p:sp>
        <p:nvSpPr>
          <p:cNvPr id="2" name="矩形 1"/>
          <p:cNvSpPr/>
          <p:nvPr/>
        </p:nvSpPr>
        <p:spPr>
          <a:xfrm>
            <a:off x="9655122" y="4163041"/>
            <a:ext cx="516168" cy="5243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85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0"/>
          </p:nvPr>
        </p:nvSpPr>
        <p:spPr>
          <a:xfrm>
            <a:off x="591127" y="601552"/>
            <a:ext cx="5088776" cy="584775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项目进度：目前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国外案例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3135515" y="1354870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135515" y="1268206"/>
            <a:ext cx="1628396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德国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韦亚恩村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4920651" y="1350380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20651" y="1263716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日本白川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合掌村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4"/>
          <p:cNvSpPr>
            <a:spLocks noChangeArrowheads="1"/>
          </p:cNvSpPr>
          <p:nvPr/>
        </p:nvSpPr>
        <p:spPr bwMode="auto">
          <a:xfrm>
            <a:off x="6705787" y="1354870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05787" y="1268206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荷兰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羊角村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4"/>
          <p:cNvSpPr>
            <a:spLocks noChangeArrowheads="1"/>
          </p:cNvSpPr>
          <p:nvPr/>
        </p:nvSpPr>
        <p:spPr bwMode="auto">
          <a:xfrm>
            <a:off x="8490923" y="1350380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90923" y="1263716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日本高知县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马路村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4"/>
          <p:cNvSpPr>
            <a:spLocks noChangeArrowheads="1"/>
          </p:cNvSpPr>
          <p:nvPr/>
        </p:nvSpPr>
        <p:spPr bwMode="auto">
          <a:xfrm>
            <a:off x="10276059" y="1373505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276059" y="1286841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</a:t>
            </a:r>
            <a:r>
              <a:rPr lang="zh-CN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岐阜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</a:t>
            </a:r>
            <a:r>
              <a:rPr lang="zh-CN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川</a:t>
            </a:r>
            <a:r>
              <a:rPr lang="zh-CN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町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"/>
          <p:cNvSpPr>
            <a:spLocks noChangeArrowheads="1"/>
          </p:cNvSpPr>
          <p:nvPr/>
        </p:nvSpPr>
        <p:spPr bwMode="auto">
          <a:xfrm>
            <a:off x="3135515" y="3161109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35515" y="3074445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美国缅因州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约克村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"/>
          <p:cNvSpPr>
            <a:spLocks noChangeArrowheads="1"/>
          </p:cNvSpPr>
          <p:nvPr/>
        </p:nvSpPr>
        <p:spPr bwMode="auto">
          <a:xfrm>
            <a:off x="4920651" y="3161109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920651" y="3074445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英国杜伦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比米什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"/>
          <p:cNvSpPr>
            <a:spLocks noChangeArrowheads="1"/>
          </p:cNvSpPr>
          <p:nvPr/>
        </p:nvSpPr>
        <p:spPr bwMode="auto">
          <a:xfrm>
            <a:off x="6705787" y="3161109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705787" y="3074445"/>
            <a:ext cx="178513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美国纽约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哈弗斯特劳</a:t>
            </a:r>
            <a:endParaRPr lang="zh-CN" altLang="en-US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4"/>
          <p:cNvSpPr>
            <a:spLocks noChangeArrowheads="1"/>
          </p:cNvSpPr>
          <p:nvPr/>
        </p:nvSpPr>
        <p:spPr bwMode="auto">
          <a:xfrm>
            <a:off x="8490923" y="3161109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490923" y="3074445"/>
            <a:ext cx="1534974" cy="13306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美国内布拉斯加州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北奥马哈村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4"/>
          <p:cNvSpPr>
            <a:spLocks noChangeArrowheads="1"/>
          </p:cNvSpPr>
          <p:nvPr/>
        </p:nvSpPr>
        <p:spPr bwMode="auto">
          <a:xfrm>
            <a:off x="10276059" y="3161108"/>
            <a:ext cx="1534974" cy="1534974"/>
          </a:xfrm>
          <a:prstGeom prst="rect">
            <a:avLst/>
          </a:prstGeom>
          <a:solidFill>
            <a:srgbClr val="7F7F7F">
              <a:alpha val="34902"/>
            </a:srgb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4"/>
          <p:cNvSpPr>
            <a:spLocks noChangeArrowheads="1"/>
          </p:cNvSpPr>
          <p:nvPr/>
        </p:nvSpPr>
        <p:spPr bwMode="auto">
          <a:xfrm>
            <a:off x="1350379" y="3185280"/>
            <a:ext cx="1534974" cy="1534974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ea typeface="华文细黑" panose="0201060004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350379" y="3098616"/>
            <a:ext cx="1534974" cy="11541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韩国釜山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甘川村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4"/>
          <p:cNvSpPr>
            <a:spLocks noChangeArrowheads="1"/>
          </p:cNvSpPr>
          <p:nvPr/>
        </p:nvSpPr>
        <p:spPr bwMode="auto">
          <a:xfrm>
            <a:off x="1350379" y="1367998"/>
            <a:ext cx="1534974" cy="153497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noFill/>
            <a:round/>
            <a:headEnd/>
            <a:tailEnd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50379" y="1281334"/>
            <a:ext cx="1534974" cy="10780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德国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欧豪村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占位符 1"/>
          <p:cNvSpPr txBox="1">
            <a:spLocks/>
          </p:cNvSpPr>
          <p:nvPr/>
        </p:nvSpPr>
        <p:spPr>
          <a:xfrm>
            <a:off x="758868" y="0"/>
            <a:ext cx="66988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7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内容占位符 2"/>
          <p:cNvSpPr txBox="1">
            <a:spLocks noGrp="1"/>
          </p:cNvSpPr>
          <p:nvPr>
            <p:ph type="body" sz="quarter" idx="1"/>
          </p:nvPr>
        </p:nvSpPr>
        <p:spPr>
          <a:xfrm>
            <a:off x="710992" y="1625116"/>
            <a:ext cx="11081080" cy="1347143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spcBef>
                <a:spcPts val="900"/>
              </a:spcBef>
              <a:buSzTx/>
              <a:buNone/>
              <a:defRPr sz="1900">
                <a:latin typeface="黑体"/>
                <a:ea typeface="黑体"/>
                <a:cs typeface="黑体"/>
                <a:sym typeface="黑体"/>
              </a:defRPr>
            </a:pPr>
            <a:r>
              <a:rPr lang="zh-CN" altLang="en-US" sz="1900" dirty="0">
                <a:latin typeface="+mn-ea"/>
                <a:sym typeface="黑体"/>
              </a:rPr>
              <a:t>韩国釜山市甘川村</a:t>
            </a:r>
            <a:r>
              <a:rPr lang="zh-CN" altLang="en-US" sz="1900" dirty="0" smtClean="0">
                <a:latin typeface="+mn-ea"/>
                <a:sym typeface="黑体"/>
              </a:rPr>
              <a:t>，是一</a:t>
            </a:r>
            <a:r>
              <a:rPr lang="zh-CN" altLang="en-US" sz="1900" dirty="0">
                <a:latin typeface="+mn-ea"/>
                <a:sym typeface="黑体"/>
              </a:rPr>
              <a:t>个“不一样的彩绘村”。这里缺乏绝对的先天条件，作为因朝鲜战争难民安置而生的贫困山村，大量拥挤的破旧房屋顺着山势呈台阶式分布。</a:t>
            </a:r>
            <a:r>
              <a:rPr lang="en-US" altLang="zh-CN" sz="1900" dirty="0">
                <a:latin typeface="+mn-ea"/>
                <a:sym typeface="黑体"/>
              </a:rPr>
              <a:t>2009</a:t>
            </a:r>
            <a:r>
              <a:rPr lang="zh-CN" altLang="en-US" sz="1900" dirty="0">
                <a:latin typeface="+mn-ea"/>
                <a:sym typeface="黑体"/>
              </a:rPr>
              <a:t>年时，已有过半居民逃离此地，</a:t>
            </a:r>
            <a:r>
              <a:rPr lang="en-US" altLang="zh-CN" sz="1900" dirty="0">
                <a:latin typeface="+mn-ea"/>
                <a:sym typeface="黑体"/>
              </a:rPr>
              <a:t>200</a:t>
            </a:r>
            <a:r>
              <a:rPr lang="zh-CN" altLang="en-US" sz="1900" dirty="0">
                <a:latin typeface="+mn-ea"/>
                <a:sym typeface="黑体"/>
              </a:rPr>
              <a:t>座房屋遭到废弃，</a:t>
            </a:r>
            <a:r>
              <a:rPr lang="en-US" altLang="zh-CN" sz="1900" dirty="0">
                <a:latin typeface="+mn-ea"/>
                <a:sym typeface="黑体"/>
              </a:rPr>
              <a:t>65</a:t>
            </a:r>
            <a:r>
              <a:rPr lang="zh-CN" altLang="en-US" sz="1900" dirty="0">
                <a:latin typeface="+mn-ea"/>
                <a:sym typeface="黑体"/>
              </a:rPr>
              <a:t>岁以上的老人占到</a:t>
            </a:r>
            <a:r>
              <a:rPr lang="en-US" altLang="zh-CN" sz="1900" dirty="0">
                <a:latin typeface="+mn-ea"/>
                <a:sym typeface="黑体"/>
              </a:rPr>
              <a:t>20%</a:t>
            </a:r>
            <a:r>
              <a:rPr lang="zh-CN" altLang="en-US" sz="1900" dirty="0">
                <a:latin typeface="+mn-ea"/>
                <a:sym typeface="黑体"/>
              </a:rPr>
              <a:t>。为了改变消亡的命运，甘川把彩绘作为振兴的手段。</a:t>
            </a:r>
            <a:endParaRPr dirty="0">
              <a:latin typeface="+mn-ea"/>
            </a:endParaRPr>
          </a:p>
        </p:txBody>
      </p:sp>
      <p:sp>
        <p:nvSpPr>
          <p:cNvPr id="170" name="矩形 4"/>
          <p:cNvSpPr/>
          <p:nvPr/>
        </p:nvSpPr>
        <p:spPr>
          <a:xfrm>
            <a:off x="838199" y="365124"/>
            <a:ext cx="5081339" cy="636363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文本框 5"/>
          <p:cNvSpPr txBox="1"/>
          <p:nvPr/>
        </p:nvSpPr>
        <p:spPr>
          <a:xfrm>
            <a:off x="1159328" y="483250"/>
            <a:ext cx="432707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zh-CN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韩国甘川村</a:t>
            </a:r>
            <a:endParaRPr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122" name="Picture 2" descr="http://image109.360doc.com/DownloadImg/2018/08/0222/140189208_2_2018080210062646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199" y="3186943"/>
            <a:ext cx="4686302" cy="304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mage109.360doc.com/DownloadImg/2018/08/0222/140189208_1_2018080210062637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6359" y="3186943"/>
            <a:ext cx="6095713" cy="30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矩形 11"/>
          <p:cNvSpPr/>
          <p:nvPr/>
        </p:nvSpPr>
        <p:spPr>
          <a:xfrm>
            <a:off x="838200" y="1505401"/>
            <a:ext cx="5081338" cy="27985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C00000"/>
                </a:solidFill>
              </a:defRPr>
            </a:pPr>
            <a:endParaRPr/>
          </a:p>
        </p:txBody>
      </p:sp>
      <p:sp>
        <p:nvSpPr>
          <p:cNvPr id="193" name="矩形 9"/>
          <p:cNvSpPr txBox="1"/>
          <p:nvPr/>
        </p:nvSpPr>
        <p:spPr>
          <a:xfrm>
            <a:off x="838200" y="1058360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黑体"/>
                <a:ea typeface="黑体"/>
                <a:cs typeface="黑体"/>
                <a:sym typeface="黑体"/>
              </a:defRPr>
            </a:pPr>
            <a:r>
              <a:rPr dirty="0"/>
              <a:t>4</a:t>
            </a:r>
            <a:r>
              <a:rPr dirty="0" smtClean="0"/>
              <a:t>.</a:t>
            </a:r>
            <a:r>
              <a:rPr lang="zh-CN" altLang="en-US" dirty="0" smtClean="0"/>
              <a:t>乡村主张</a:t>
            </a:r>
            <a:endParaRPr dirty="0"/>
          </a:p>
        </p:txBody>
      </p:sp>
      <p:sp>
        <p:nvSpPr>
          <p:cNvPr id="194" name="文本框 10"/>
          <p:cNvSpPr txBox="1"/>
          <p:nvPr/>
        </p:nvSpPr>
        <p:spPr>
          <a:xfrm>
            <a:off x="838199" y="1457883"/>
            <a:ext cx="496933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仿宋"/>
                <a:ea typeface="仿宋"/>
                <a:cs typeface="仿宋"/>
                <a:sym typeface="仿宋"/>
              </a:defRPr>
            </a:pPr>
            <a:r>
              <a:rPr dirty="0" smtClean="0"/>
              <a:t>4.1</a:t>
            </a:r>
            <a:r>
              <a:rPr lang="zh-CN" altLang="en-US" dirty="0" smtClean="0"/>
              <a:t>利用现有地形，打造上帝视角下的童话色彩</a:t>
            </a:r>
            <a:endParaRPr dirty="0"/>
          </a:p>
        </p:txBody>
      </p:sp>
      <p:sp>
        <p:nvSpPr>
          <p:cNvPr id="195" name="矩形 12"/>
          <p:cNvSpPr/>
          <p:nvPr/>
        </p:nvSpPr>
        <p:spPr>
          <a:xfrm>
            <a:off x="838199" y="365124"/>
            <a:ext cx="5081339" cy="636363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矩形 2"/>
          <p:cNvSpPr txBox="1"/>
          <p:nvPr/>
        </p:nvSpPr>
        <p:spPr>
          <a:xfrm>
            <a:off x="838198" y="1896502"/>
            <a:ext cx="5081339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 smtClean="0"/>
              <a:t>只有</a:t>
            </a:r>
            <a:r>
              <a:rPr lang="zh-CN" altLang="en-US" dirty="0"/>
              <a:t>引导游客从上帝俯视的视角欣赏整体，才能实现彩绘村的形象升级。</a:t>
            </a:r>
          </a:p>
          <a:p>
            <a:r>
              <a:rPr lang="zh-CN" altLang="en-US" dirty="0"/>
              <a:t>为了展现画面的整体感，甘川村利用山顶处的民居屋顶打造“天空之脊”观景台，将地理上的至高点升级为上帝观景点。乡村立面围绕观景台展开，由不同高度的建筑立面形成一个整体，使杂乱的建筑布局实现统一，视觉重心落在画面整体上而非在建筑细节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为了实现冷暖色搭配，甘川村将屋顶平面与建筑立面区别对待。屋顶统一刷成蓝色和绿色，发挥冷色对情绪的镇静和压制作用，与远处的蔚蓝海面和谐共振，让游人沉浸。立面刷成色彩斑斓的色块，选取明度高、纯度低的暖色激起游客的情绪波动，这不仅遮盖了房屋本身的瑕疵，也让建筑体量更显轻盈。</a:t>
            </a:r>
          </a:p>
        </p:txBody>
      </p:sp>
      <p:sp>
        <p:nvSpPr>
          <p:cNvPr id="10" name="文本框 5"/>
          <p:cNvSpPr txBox="1"/>
          <p:nvPr/>
        </p:nvSpPr>
        <p:spPr>
          <a:xfrm>
            <a:off x="1159328" y="483250"/>
            <a:ext cx="432707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韩国甘川村</a:t>
            </a:r>
            <a:endParaRPr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146" name="Picture 2" descr="http://image109.360doc.com/DownloadImg/2018/08/0222/140189208_5_2018080210062677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9914" y="483250"/>
            <a:ext cx="4231229" cy="299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mage109.360doc.com/DownloadImg/2018/08/0222/140189208_6_2018080210062688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9913" y="3725202"/>
            <a:ext cx="4231229" cy="280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8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age109.360doc.com/DownloadImg/2018/08/0222/140189208_7_20180802100627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0349" y="162045"/>
            <a:ext cx="6219825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矩形 11"/>
          <p:cNvSpPr/>
          <p:nvPr/>
        </p:nvSpPr>
        <p:spPr>
          <a:xfrm>
            <a:off x="838200" y="1519720"/>
            <a:ext cx="4561114" cy="26553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C00000"/>
                </a:solidFill>
              </a:defRPr>
            </a:pPr>
            <a:endParaRPr/>
          </a:p>
        </p:txBody>
      </p:sp>
      <p:sp>
        <p:nvSpPr>
          <p:cNvPr id="201" name="矩形 9"/>
          <p:cNvSpPr txBox="1"/>
          <p:nvPr/>
        </p:nvSpPr>
        <p:spPr>
          <a:xfrm>
            <a:off x="838200" y="1058360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黑体"/>
                <a:ea typeface="黑体"/>
                <a:cs typeface="黑体"/>
                <a:sym typeface="黑体"/>
              </a:defRPr>
            </a:pPr>
            <a:r>
              <a:rPr dirty="0"/>
              <a:t>4</a:t>
            </a:r>
            <a:r>
              <a:rPr dirty="0" smtClean="0"/>
              <a:t>.</a:t>
            </a:r>
            <a:r>
              <a:rPr lang="zh-CN" altLang="en-US" dirty="0" smtClean="0"/>
              <a:t>乡村主张</a:t>
            </a:r>
            <a:endParaRPr dirty="0"/>
          </a:p>
        </p:txBody>
      </p:sp>
      <p:sp>
        <p:nvSpPr>
          <p:cNvPr id="202" name="文本框 10"/>
          <p:cNvSpPr txBox="1"/>
          <p:nvPr/>
        </p:nvSpPr>
        <p:spPr>
          <a:xfrm>
            <a:off x="838199" y="1457883"/>
            <a:ext cx="4630785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仿宋"/>
                <a:ea typeface="仿宋"/>
                <a:cs typeface="仿宋"/>
                <a:sym typeface="仿宋"/>
              </a:defRPr>
            </a:pPr>
            <a:r>
              <a:rPr dirty="0" smtClean="0"/>
              <a:t>4.2</a:t>
            </a:r>
            <a:r>
              <a:rPr lang="zh-CN" altLang="en-US" dirty="0" smtClean="0"/>
              <a:t>在街巷置入艺术装置，丰富游客逛街体验</a:t>
            </a:r>
            <a:endParaRPr dirty="0"/>
          </a:p>
        </p:txBody>
      </p:sp>
      <p:sp>
        <p:nvSpPr>
          <p:cNvPr id="203" name="矩形 12"/>
          <p:cNvSpPr/>
          <p:nvPr/>
        </p:nvSpPr>
        <p:spPr>
          <a:xfrm>
            <a:off x="838199" y="365124"/>
            <a:ext cx="5081339" cy="636363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矩形 7"/>
          <p:cNvSpPr txBox="1"/>
          <p:nvPr/>
        </p:nvSpPr>
        <p:spPr>
          <a:xfrm>
            <a:off x="838200" y="1883153"/>
            <a:ext cx="4740798" cy="412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lnSpc>
                <a:spcPts val="3600"/>
              </a:lnSpc>
              <a:spcBef>
                <a:spcPts val="1200"/>
              </a:spcBef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自</a:t>
            </a:r>
            <a:r>
              <a:rPr lang="en-US" altLang="zh-CN" dirty="0"/>
              <a:t>2009</a:t>
            </a:r>
            <a:r>
              <a:rPr lang="zh-CN" altLang="en-US" dirty="0"/>
              <a:t>年起，甘川村大型色彩艺术装置的创作布置便以线性分布，“彩虹之村”、“蒲公英的悄悄话”、“人与鸟”等大型艺术装置以点串线，引导人流在主街集中。</a:t>
            </a:r>
            <a:r>
              <a:rPr lang="en-US" altLang="zh-CN" dirty="0"/>
              <a:t>2012</a:t>
            </a:r>
            <a:r>
              <a:rPr lang="zh-CN" altLang="en-US" dirty="0"/>
              <a:t>年更是在村口设置了具有象征意义的标志性雕塑，继续通过新的艺术装置延长线路，最终形成了一条游客必打卡的色彩艺术主街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zh-CN" altLang="en-US" dirty="0"/>
              <a:t>不仅如此，甘川村通过在胡同墙壁上制作“彩色鱼”箭头路标的形式，还将蜿蜒的小巷与主街串联在一起，游客只要追寻着特色路标，随时都可以从主街转入小巷，探寻曲径通幽的蜿蜒之美，为沿途不经意的各种小商店所惊喜。这种特色路标不仅防止了迷路，还营造了活跃的艺术氛围。</a:t>
            </a:r>
            <a:endParaRPr dirty="0"/>
          </a:p>
        </p:txBody>
      </p:sp>
      <p:sp>
        <p:nvSpPr>
          <p:cNvPr id="9" name="文本框 5"/>
          <p:cNvSpPr txBox="1"/>
          <p:nvPr/>
        </p:nvSpPr>
        <p:spPr>
          <a:xfrm>
            <a:off x="1159328" y="483250"/>
            <a:ext cx="432707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韩国甘川村</a:t>
            </a:r>
            <a:endParaRPr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194" name="Picture 2" descr="http://image109.360doc.com/DownloadImg/2018/08/0222/140189208_9_2018080210062726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6698" y="1281880"/>
            <a:ext cx="4374125" cy="256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image109.360doc.com/DownloadImg/2018/08/0222/140189208_10_2018080210062741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6698" y="4046194"/>
            <a:ext cx="4374125" cy="24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age109.360doc.com/DownloadImg/2018/08/0222/140189208_8_201808021006271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031" y="694481"/>
            <a:ext cx="10715072" cy="547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42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矩形 11"/>
          <p:cNvSpPr/>
          <p:nvPr/>
        </p:nvSpPr>
        <p:spPr>
          <a:xfrm>
            <a:off x="838200" y="1442759"/>
            <a:ext cx="5990864" cy="34249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C00000"/>
                </a:solidFill>
              </a:defRPr>
            </a:pPr>
            <a:endParaRPr/>
          </a:p>
        </p:txBody>
      </p:sp>
      <p:sp>
        <p:nvSpPr>
          <p:cNvPr id="208" name="矩形 9"/>
          <p:cNvSpPr txBox="1"/>
          <p:nvPr/>
        </p:nvSpPr>
        <p:spPr>
          <a:xfrm>
            <a:off x="838200" y="1058360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黑体"/>
                <a:ea typeface="黑体"/>
                <a:cs typeface="黑体"/>
                <a:sym typeface="黑体"/>
              </a:defRPr>
            </a:pPr>
            <a:r>
              <a:rPr dirty="0"/>
              <a:t>4</a:t>
            </a:r>
            <a:r>
              <a:rPr dirty="0" smtClean="0"/>
              <a:t>.</a:t>
            </a:r>
            <a:r>
              <a:rPr lang="zh-CN" altLang="en-US" dirty="0" smtClean="0"/>
              <a:t>乡村主张</a:t>
            </a:r>
            <a:endParaRPr dirty="0"/>
          </a:p>
        </p:txBody>
      </p:sp>
      <p:sp>
        <p:nvSpPr>
          <p:cNvPr id="209" name="文本框 10"/>
          <p:cNvSpPr txBox="1"/>
          <p:nvPr/>
        </p:nvSpPr>
        <p:spPr>
          <a:xfrm>
            <a:off x="838198" y="1442759"/>
            <a:ext cx="623393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仿宋"/>
                <a:ea typeface="仿宋"/>
                <a:cs typeface="仿宋"/>
                <a:sym typeface="仿宋"/>
              </a:defRPr>
            </a:pPr>
            <a:r>
              <a:rPr dirty="0" smtClean="0"/>
              <a:t>4.3</a:t>
            </a:r>
            <a:r>
              <a:rPr lang="zh-CN" altLang="en-US" dirty="0"/>
              <a:t>“新乡民”带动</a:t>
            </a:r>
            <a:r>
              <a:rPr lang="zh-CN" altLang="en-US" dirty="0" smtClean="0"/>
              <a:t>“原乡民”，构建持续</a:t>
            </a:r>
            <a:r>
              <a:rPr lang="zh-CN" altLang="en-US" dirty="0"/>
              <a:t>发展的共生模式</a:t>
            </a:r>
            <a:endParaRPr dirty="0"/>
          </a:p>
        </p:txBody>
      </p:sp>
      <p:sp>
        <p:nvSpPr>
          <p:cNvPr id="210" name="矩形 12"/>
          <p:cNvSpPr/>
          <p:nvPr/>
        </p:nvSpPr>
        <p:spPr>
          <a:xfrm>
            <a:off x="838199" y="365124"/>
            <a:ext cx="5081339" cy="636363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矩形 7"/>
          <p:cNvSpPr txBox="1"/>
          <p:nvPr/>
        </p:nvSpPr>
        <p:spPr>
          <a:xfrm>
            <a:off x="838200" y="2036202"/>
            <a:ext cx="6233932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lnSpc>
                <a:spcPts val="3600"/>
              </a:lnSpc>
              <a:spcBef>
                <a:spcPts val="1200"/>
              </a:spcBef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甘川村鼓励艺术家扎根社区，探索了一条可持续发展的共生之路。艺术家的入住不仅为他们自身创造了工作岗位，也对原住乡民形成了极强的带动作用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r>
              <a:rPr lang="zh-CN" altLang="en-US" dirty="0"/>
              <a:t>入住旧屋后，艺术家除了进行艺术创作活动、开办展览和销售艺术作品，还帮助原住乡民进行艺术技能提升。在艺术家的指导之下，很多曾经只能以捡垃圾为生的原住乡民，也开始学习简单的手工技能，制作小工艺品出售。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另一方面，尊重原住乡民的意见并让他们融入到艺术创作中来，使得艺术家能够设计出符合本地特色的艺术作品，也加深了乡民们对社区建设的关心程度。艺术家与原住乡民的共生模式良性循环，激活了本地乡风，改善了乡民生活，间接对地区形成持续性管理，构建了彩绘村持续发展的稳定基石。</a:t>
            </a:r>
          </a:p>
          <a:p>
            <a:endParaRPr dirty="0"/>
          </a:p>
        </p:txBody>
      </p:sp>
      <p:sp>
        <p:nvSpPr>
          <p:cNvPr id="11" name="文本框 5"/>
          <p:cNvSpPr txBox="1"/>
          <p:nvPr/>
        </p:nvSpPr>
        <p:spPr>
          <a:xfrm>
            <a:off x="1159328" y="483250"/>
            <a:ext cx="432707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j-ea"/>
                <a:ea typeface="+mj-ea"/>
              </a:rPr>
              <a:t>韩国甘川村</a:t>
            </a:r>
            <a:endParaRPr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242" name="Picture 2" descr="http://image109.360doc.com/DownloadImg/2018/08/0222/140189208_12_2018080210062765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2131" y="2196490"/>
            <a:ext cx="4847810" cy="299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2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420148"/>
              </p:ext>
            </p:extLst>
          </p:nvPr>
        </p:nvGraphicFramePr>
        <p:xfrm>
          <a:off x="0" y="12"/>
          <a:ext cx="12192000" cy="34240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41177">
                  <a:extLst>
                    <a:ext uri="{9D8B030D-6E8A-4147-A177-3AD203B41FA5}">
                      <a16:colId xmlns:a16="http://schemas.microsoft.com/office/drawing/2014/main" val="4127967909"/>
                    </a:ext>
                  </a:extLst>
                </a:gridCol>
                <a:gridCol w="9150823">
                  <a:extLst>
                    <a:ext uri="{9D8B030D-6E8A-4147-A177-3AD203B41FA5}">
                      <a16:colId xmlns:a16="http://schemas.microsoft.com/office/drawing/2014/main" val="1306114682"/>
                    </a:ext>
                  </a:extLst>
                </a:gridCol>
              </a:tblGrid>
              <a:tr h="34240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名称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b="1" u="none" strike="noStrike" dirty="0"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简要特点</a:t>
                      </a:r>
                      <a:endParaRPr lang="zh-CN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 marL="4925" marR="4925" marT="49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236184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69923"/>
              </p:ext>
            </p:extLst>
          </p:nvPr>
        </p:nvGraphicFramePr>
        <p:xfrm>
          <a:off x="0" y="342419"/>
          <a:ext cx="12192000" cy="43165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038475">
                  <a:extLst>
                    <a:ext uri="{9D8B030D-6E8A-4147-A177-3AD203B41FA5}">
                      <a16:colId xmlns:a16="http://schemas.microsoft.com/office/drawing/2014/main" val="785937732"/>
                    </a:ext>
                  </a:extLst>
                </a:gridCol>
                <a:gridCol w="9153525">
                  <a:extLst>
                    <a:ext uri="{9D8B030D-6E8A-4147-A177-3AD203B41FA5}">
                      <a16:colId xmlns:a16="http://schemas.microsoft.com/office/drawing/2014/main" val="3630198200"/>
                    </a:ext>
                  </a:extLst>
                </a:gridCol>
              </a:tblGrid>
              <a:tr h="332043">
                <a:tc>
                  <a:txBody>
                    <a:bodyPr/>
                    <a:lstStyle/>
                    <a:p>
                      <a:pPr mar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美国缅因州约克村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步行友好、单车安全的村庄慢行系统；确立建筑设计标准和导则；注重地方感营造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4164592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mar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英国杜伦比米什村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以参观者的体验感为核心；与社区共同参建；自给自足的运营方式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7760704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mar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美国纽约哈弗斯特劳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儿童友好设计；充分利用滨水条件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95168460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mar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美国内布拉斯加州北奥马哈村</a:t>
                      </a:r>
                      <a:endParaRPr lang="zh-CN" altLang="en-US" sz="16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注重弹性使用和公共空间 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4785535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mar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日本合掌村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世界文化遗产，结合传统文化发展体验式旅游业和农业，新建乡土和现代结合的民宿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7473104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日本马路村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发展柚子相关产业，深加工农产品，发展旅游业，制定特色游客制度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3091494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日本川场村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巧用基础设施营造农业主题乐园，旅游路径和农业地景相结合，开展城乡交流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65623791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日本青森县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种植艺术稻田，推行一村一品，发展苹果相关产业，制作艺术装置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90264766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日本古川町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整治美化河流，以古法建造房屋，举办传统庆典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9799055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日本谷中地区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以多种方式活用空置老旧建筑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6949076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韩国甘川村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利用地形打造彩绘村落景观，在街巷置入艺术装置，艺术家入驻，带动原住民发展艺术创作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8733103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韩国普罗旺斯村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统一村落风貌，打造夜游灯光，形成网红效应，与周围村落形成风情小镇休闲组团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9439647"/>
                  </a:ext>
                </a:extLst>
              </a:tr>
              <a:tr h="332043">
                <a:tc>
                  <a:txBody>
                    <a:bodyPr/>
                    <a:lstStyle/>
                    <a:p>
                      <a:pPr marL="0" indent="0" algn="l" defTabSz="91440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荷兰羊角村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土地整理，集约整治，保护自然生态，防止过度商业化，维持田园生活场景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931033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0" y="4658978"/>
            <a:ext cx="12192000" cy="21990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9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0"/>
          </p:nvPr>
        </p:nvSpPr>
        <p:spPr>
          <a:xfrm>
            <a:off x="620889" y="589968"/>
            <a:ext cx="2842289" cy="892552"/>
          </a:xfrm>
        </p:spPr>
        <p:txBody>
          <a:bodyPr/>
          <a:lstStyle/>
          <a:p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项目进度：</a:t>
            </a:r>
            <a:endParaRPr lang="en-US" altLang="zh-CN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目前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图册框架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6749" r="4814" b="6173"/>
          <a:stretch/>
        </p:blipFill>
        <p:spPr>
          <a:xfrm>
            <a:off x="3450686" y="589968"/>
            <a:ext cx="8651003" cy="60775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28749" y="0"/>
            <a:ext cx="2034429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双目录索引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50686" y="0"/>
            <a:ext cx="6393225" cy="381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阶段逻辑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43911" y="0"/>
            <a:ext cx="2348089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生活主张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758868" y="0"/>
            <a:ext cx="66988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07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71881" y="2887762"/>
            <a:ext cx="5238131" cy="830997"/>
          </a:xfrm>
        </p:spPr>
        <p:txBody>
          <a:bodyPr/>
          <a:lstStyle/>
          <a:p>
            <a:r>
              <a:rPr lang="zh-CN" altLang="en-US" dirty="0" smtClean="0"/>
              <a:t>   </a:t>
            </a:r>
            <a:r>
              <a:rPr lang="zh-CN" altLang="en-US" sz="4800" dirty="0" smtClean="0"/>
              <a:t>感谢观看！</a:t>
            </a:r>
            <a:endParaRPr lang="zh-CN" altLang="en-US" sz="4800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471881" y="4158042"/>
            <a:ext cx="5238131" cy="461665"/>
          </a:xfrm>
        </p:spPr>
        <p:txBody>
          <a:bodyPr/>
          <a:lstStyle/>
          <a:p>
            <a:r>
              <a:rPr lang="zh-CN" altLang="en-US" dirty="0" smtClean="0"/>
              <a:t>许文锦 毛敬言 刘乐欣 孙潇 弈王力</a:t>
            </a:r>
            <a:endParaRPr lang="en-US" altLang="zh-CN" dirty="0" smtClean="0"/>
          </a:p>
          <a:p>
            <a:r>
              <a:rPr lang="zh-CN" altLang="en-US" dirty="0" smtClean="0"/>
              <a:t>指导老师：徐瑾</a:t>
            </a:r>
            <a:endParaRPr lang="en-US" altLang="zh-CN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493220" y="4110471"/>
            <a:ext cx="11954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18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9"/>
          <a:stretch/>
        </p:blipFill>
        <p:spPr>
          <a:xfrm>
            <a:off x="0" y="0"/>
            <a:ext cx="11583325" cy="6861289"/>
          </a:xfrm>
          <a:prstGeom prst="rect">
            <a:avLst/>
          </a:prstGeom>
        </p:spPr>
      </p:pic>
      <p:sp>
        <p:nvSpPr>
          <p:cNvPr id="14" name="文本占位符 3"/>
          <p:cNvSpPr txBox="1">
            <a:spLocks/>
          </p:cNvSpPr>
          <p:nvPr/>
        </p:nvSpPr>
        <p:spPr>
          <a:xfrm>
            <a:off x="6740375" y="-522490"/>
            <a:ext cx="5238131" cy="517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33000" b="1" dirty="0">
                <a:solidFill>
                  <a:schemeClr val="bg1"/>
                </a:solidFill>
              </a:rPr>
              <a:t>01</a:t>
            </a:r>
            <a:endParaRPr lang="zh-CN" altLang="en-US" sz="33000" b="1" dirty="0">
              <a:solidFill>
                <a:schemeClr val="bg1"/>
              </a:solidFill>
            </a:endParaRPr>
          </a:p>
        </p:txBody>
      </p:sp>
      <p:sp>
        <p:nvSpPr>
          <p:cNvPr id="15" name="文本占位符 4"/>
          <p:cNvSpPr txBox="1">
            <a:spLocks/>
          </p:cNvSpPr>
          <p:nvPr/>
        </p:nvSpPr>
        <p:spPr>
          <a:xfrm>
            <a:off x="9023085" y="3846943"/>
            <a:ext cx="52381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项目背景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583325" y="0"/>
            <a:ext cx="608675" cy="6861289"/>
          </a:xfrm>
          <a:prstGeom prst="rect">
            <a:avLst/>
          </a:prstGeom>
          <a:solidFill>
            <a:srgbClr val="0E9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0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704604"/>
            <a:ext cx="2404533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党的十九大精神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0824" y="2186185"/>
            <a:ext cx="6070910" cy="42934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不</a:t>
            </a: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忘初心、牢记使命、 高举旗帜、团结奋进的历史性盛会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2444" y="2952394"/>
            <a:ext cx="3431824" cy="3787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国家战略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-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“乡村振兴“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7688" y="3412452"/>
            <a:ext cx="6948312" cy="114954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2018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中央一号文件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《</a:t>
            </a: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中共中央国务院关 于实施乡村振兴战略的意见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》/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实施</a:t>
            </a: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乡村振兴战略，是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解决</a:t>
            </a: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人民日益增长的美好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生活需要和不平衡</a:t>
            </a: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不充分的发展之间矛盾的</a:t>
            </a:r>
            <a:r>
              <a:rPr lang="zh-CN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必然要求</a:t>
            </a:r>
            <a:r>
              <a:rPr lang="en-US" altLang="zh-CN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……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69066" y="5073317"/>
            <a:ext cx="7924799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乡建趋势？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+ 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价值评判？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 smtClean="0"/>
              <a:t>项目背景</a:t>
            </a:r>
            <a:endParaRPr lang="zh-CN" altLang="en-US" dirty="0"/>
          </a:p>
        </p:txBody>
      </p:sp>
      <p:sp>
        <p:nvSpPr>
          <p:cNvPr id="51" name="文本占位符 1"/>
          <p:cNvSpPr txBox="1">
            <a:spLocks/>
          </p:cNvSpPr>
          <p:nvPr/>
        </p:nvSpPr>
        <p:spPr>
          <a:xfrm>
            <a:off x="758868" y="0"/>
            <a:ext cx="66988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3" name="等腰三角形 2"/>
          <p:cNvSpPr/>
          <p:nvPr/>
        </p:nvSpPr>
        <p:spPr>
          <a:xfrm rot="5400000">
            <a:off x="10611553" y="4612479"/>
            <a:ext cx="1174045" cy="1298223"/>
          </a:xfrm>
          <a:prstGeom prst="triangle">
            <a:avLst/>
          </a:prstGeom>
          <a:solidFill>
            <a:srgbClr val="096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30419" y="5535618"/>
            <a:ext cx="6096000" cy="77675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681">
              <a:lnSpc>
                <a:spcPct val="130000"/>
              </a:lnSpc>
              <a:defRPr/>
            </a:pPr>
            <a:r>
              <a: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乡村振兴开展如火如荼，国内各方实践类型和模式多样， 却缺乏对现实乡建实践趋势和价值的重新认知。</a:t>
            </a:r>
          </a:p>
        </p:txBody>
      </p:sp>
    </p:spTree>
    <p:extLst>
      <p:ext uri="{BB962C8B-B14F-4D97-AF65-F5344CB8AC3E}">
        <p14:creationId xmlns:p14="http://schemas.microsoft.com/office/powerpoint/2010/main" val="222000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9"/>
          <a:stretch/>
        </p:blipFill>
        <p:spPr>
          <a:xfrm>
            <a:off x="0" y="0"/>
            <a:ext cx="11583325" cy="6861289"/>
          </a:xfrm>
          <a:prstGeom prst="rect">
            <a:avLst/>
          </a:prstGeom>
        </p:spPr>
      </p:pic>
      <p:sp>
        <p:nvSpPr>
          <p:cNvPr id="14" name="文本占位符 3"/>
          <p:cNvSpPr txBox="1">
            <a:spLocks/>
          </p:cNvSpPr>
          <p:nvPr/>
        </p:nvSpPr>
        <p:spPr>
          <a:xfrm>
            <a:off x="6824680" y="-522490"/>
            <a:ext cx="5238131" cy="517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33000" b="1" dirty="0" smtClean="0">
                <a:solidFill>
                  <a:schemeClr val="bg1"/>
                </a:solidFill>
              </a:rPr>
              <a:t>02</a:t>
            </a:r>
            <a:endParaRPr lang="zh-CN" altLang="en-US" sz="33000" b="1" dirty="0">
              <a:solidFill>
                <a:schemeClr val="bg1"/>
              </a:solidFill>
            </a:endParaRPr>
          </a:p>
        </p:txBody>
      </p:sp>
      <p:sp>
        <p:nvSpPr>
          <p:cNvPr id="15" name="文本占位符 4"/>
          <p:cNvSpPr txBox="1">
            <a:spLocks/>
          </p:cNvSpPr>
          <p:nvPr/>
        </p:nvSpPr>
        <p:spPr>
          <a:xfrm>
            <a:off x="9023085" y="3846943"/>
            <a:ext cx="52381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项目简介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583325" y="0"/>
            <a:ext cx="608675" cy="6861289"/>
          </a:xfrm>
          <a:prstGeom prst="rect">
            <a:avLst/>
          </a:prstGeom>
          <a:solidFill>
            <a:srgbClr val="0E9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21673" b="30549"/>
          <a:stretch/>
        </p:blipFill>
        <p:spPr>
          <a:xfrm>
            <a:off x="0" y="1486361"/>
            <a:ext cx="12192000" cy="32766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63644" y="1486361"/>
            <a:ext cx="4318705" cy="32766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28839" y="1497966"/>
            <a:ext cx="3786185" cy="3253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bg1"/>
                </a:solidFill>
                <a:cs typeface="+mn-ea"/>
                <a:sym typeface="+mn-lt"/>
              </a:rPr>
              <a:t>本项目通过对国内外特色田园乡村建设案例的深入分析，归纳近年来乡村建设的趋势与规律，并在此基础上对不同的趋势方向做出合理的价值研判，从而形成能为特色田园乡村空间营造提出指导原则、适宜流程和具体方法的建议性成果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24000" y="5044508"/>
            <a:ext cx="18669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GUIDANCE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0655" y="5044508"/>
            <a:ext cx="1866900" cy="381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TOOLBOX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29695" y="5044508"/>
            <a:ext cx="2133415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CERTIFICATION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0"/>
          </p:nvPr>
        </p:nvSpPr>
        <p:spPr>
          <a:xfrm>
            <a:off x="758868" y="589968"/>
            <a:ext cx="4343103" cy="584775"/>
          </a:xfrm>
        </p:spPr>
        <p:txBody>
          <a:bodyPr/>
          <a:lstStyle/>
          <a:p>
            <a:r>
              <a:rPr lang="zh-CN" altLang="en-US" dirty="0" smtClean="0"/>
              <a:t>项目简介</a:t>
            </a:r>
            <a:endParaRPr lang="zh-CN" altLang="en-US" dirty="0"/>
          </a:p>
        </p:txBody>
      </p:sp>
      <p:sp>
        <p:nvSpPr>
          <p:cNvPr id="16" name="文本占位符 1"/>
          <p:cNvSpPr txBox="1">
            <a:spLocks/>
          </p:cNvSpPr>
          <p:nvPr/>
        </p:nvSpPr>
        <p:spPr>
          <a:xfrm>
            <a:off x="10653288" y="1369438"/>
            <a:ext cx="434310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目的：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7" name="文本占位符 1"/>
          <p:cNvSpPr txBox="1">
            <a:spLocks/>
          </p:cNvSpPr>
          <p:nvPr/>
        </p:nvSpPr>
        <p:spPr>
          <a:xfrm>
            <a:off x="1422095" y="4247953"/>
            <a:ext cx="4343103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>
                <a:solidFill>
                  <a:schemeClr val="bg1"/>
                </a:solidFill>
              </a:rPr>
              <a:t>价值意义：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5785" y="5471955"/>
            <a:ext cx="3786185" cy="44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乡村振兴行动指南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17317" y="5482408"/>
            <a:ext cx="3786185" cy="44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工具手册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03502" y="5482408"/>
            <a:ext cx="3786185" cy="449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lnSpc>
                <a:spcPct val="130000"/>
              </a:lnSpc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评价标准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占位符 1"/>
          <p:cNvSpPr txBox="1">
            <a:spLocks/>
          </p:cNvSpPr>
          <p:nvPr/>
        </p:nvSpPr>
        <p:spPr>
          <a:xfrm>
            <a:off x="758868" y="0"/>
            <a:ext cx="66988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9"/>
          <a:stretch/>
        </p:blipFill>
        <p:spPr>
          <a:xfrm>
            <a:off x="0" y="-3289"/>
            <a:ext cx="11583325" cy="6861289"/>
          </a:xfrm>
          <a:prstGeom prst="rect">
            <a:avLst/>
          </a:prstGeom>
        </p:spPr>
      </p:pic>
      <p:sp>
        <p:nvSpPr>
          <p:cNvPr id="14" name="文本占位符 3"/>
          <p:cNvSpPr txBox="1">
            <a:spLocks/>
          </p:cNvSpPr>
          <p:nvPr/>
        </p:nvSpPr>
        <p:spPr>
          <a:xfrm>
            <a:off x="6785770" y="-522490"/>
            <a:ext cx="5238131" cy="517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33000" b="1" dirty="0" smtClean="0">
                <a:solidFill>
                  <a:schemeClr val="bg1"/>
                </a:solidFill>
              </a:rPr>
              <a:t>0</a:t>
            </a:r>
            <a:r>
              <a:rPr lang="en-US" altLang="zh-CN" sz="33000" b="1" dirty="0">
                <a:solidFill>
                  <a:schemeClr val="bg1"/>
                </a:solidFill>
              </a:rPr>
              <a:t>3</a:t>
            </a:r>
            <a:endParaRPr lang="en-US" altLang="zh-CN" sz="33000" b="1" dirty="0" smtClean="0">
              <a:solidFill>
                <a:schemeClr val="bg1"/>
              </a:solidFill>
            </a:endParaRPr>
          </a:p>
        </p:txBody>
      </p:sp>
      <p:sp>
        <p:nvSpPr>
          <p:cNvPr id="15" name="文本占位符 4"/>
          <p:cNvSpPr txBox="1">
            <a:spLocks/>
          </p:cNvSpPr>
          <p:nvPr/>
        </p:nvSpPr>
        <p:spPr>
          <a:xfrm>
            <a:off x="8504276" y="3846943"/>
            <a:ext cx="52381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项目技术路线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83325" y="0"/>
            <a:ext cx="608675" cy="6861289"/>
          </a:xfrm>
          <a:prstGeom prst="rect">
            <a:avLst/>
          </a:prstGeom>
          <a:solidFill>
            <a:srgbClr val="0E9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2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03" y="2049343"/>
            <a:ext cx="11567886" cy="4586892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项目技术路线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1"/>
          <p:cNvSpPr txBox="1"/>
          <p:nvPr/>
        </p:nvSpPr>
        <p:spPr>
          <a:xfrm>
            <a:off x="477422" y="2055525"/>
            <a:ext cx="1220603" cy="369316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2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研究资料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TextBox 41"/>
          <p:cNvSpPr txBox="1"/>
          <p:nvPr/>
        </p:nvSpPr>
        <p:spPr>
          <a:xfrm>
            <a:off x="2479904" y="2055027"/>
            <a:ext cx="1220603" cy="369316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2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研究方法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TextBox 41"/>
          <p:cNvSpPr txBox="1"/>
          <p:nvPr/>
        </p:nvSpPr>
        <p:spPr>
          <a:xfrm>
            <a:off x="6129197" y="2049343"/>
            <a:ext cx="1220603" cy="369316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24" tIns="45712" rIns="91424" bIns="45712" rtlCol="0">
            <a:spAutoFit/>
          </a:bodyPr>
          <a:lstStyle/>
          <a:p>
            <a:pPr marL="0" marR="0" lvl="0" indent="0" defTabSz="9142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研究方法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文本占位符 1"/>
          <p:cNvSpPr txBox="1">
            <a:spLocks/>
          </p:cNvSpPr>
          <p:nvPr/>
        </p:nvSpPr>
        <p:spPr>
          <a:xfrm>
            <a:off x="758868" y="0"/>
            <a:ext cx="669882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cxnSp>
        <p:nvCxnSpPr>
          <p:cNvPr id="3" name="直接箭头连接符 2"/>
          <p:cNvCxnSpPr/>
          <p:nvPr/>
        </p:nvCxnSpPr>
        <p:spPr>
          <a:xfrm>
            <a:off x="7682894" y="0"/>
            <a:ext cx="0" cy="6858000"/>
          </a:xfrm>
          <a:prstGeom prst="straightConnector1">
            <a:avLst/>
          </a:prstGeom>
          <a:ln w="76200">
            <a:solidFill>
              <a:srgbClr val="12C869">
                <a:alpha val="70980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9"/>
          <a:stretch/>
        </p:blipFill>
        <p:spPr>
          <a:xfrm>
            <a:off x="0" y="-3289"/>
            <a:ext cx="11583325" cy="6861289"/>
          </a:xfrm>
          <a:prstGeom prst="rect">
            <a:avLst/>
          </a:prstGeom>
        </p:spPr>
      </p:pic>
      <p:sp>
        <p:nvSpPr>
          <p:cNvPr id="14" name="文本占位符 3"/>
          <p:cNvSpPr txBox="1">
            <a:spLocks/>
          </p:cNvSpPr>
          <p:nvPr/>
        </p:nvSpPr>
        <p:spPr>
          <a:xfrm>
            <a:off x="6740375" y="-522490"/>
            <a:ext cx="5238131" cy="517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33000" b="1" dirty="0" smtClean="0">
                <a:solidFill>
                  <a:schemeClr val="bg1"/>
                </a:solidFill>
              </a:rPr>
              <a:t>0</a:t>
            </a:r>
            <a:r>
              <a:rPr lang="en-US" altLang="zh-CN" sz="33000" b="1" dirty="0">
                <a:solidFill>
                  <a:schemeClr val="bg1"/>
                </a:solidFill>
              </a:rPr>
              <a:t>4</a:t>
            </a:r>
            <a:endParaRPr lang="en-US" altLang="zh-CN" sz="33000" b="1" dirty="0" smtClean="0">
              <a:solidFill>
                <a:schemeClr val="bg1"/>
              </a:solidFill>
            </a:endParaRPr>
          </a:p>
        </p:txBody>
      </p:sp>
      <p:sp>
        <p:nvSpPr>
          <p:cNvPr id="15" name="文本占位符 4"/>
          <p:cNvSpPr txBox="1">
            <a:spLocks/>
          </p:cNvSpPr>
          <p:nvPr/>
        </p:nvSpPr>
        <p:spPr>
          <a:xfrm>
            <a:off x="8504276" y="3846943"/>
            <a:ext cx="5238131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项目进度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83325" y="0"/>
            <a:ext cx="608675" cy="6861289"/>
          </a:xfrm>
          <a:prstGeom prst="rect">
            <a:avLst/>
          </a:prstGeom>
          <a:solidFill>
            <a:srgbClr val="0E9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07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</TotalTime>
  <Words>2464</Words>
  <Application>Microsoft Office PowerPoint</Application>
  <PresentationFormat>宽屏</PresentationFormat>
  <Paragraphs>291</Paragraphs>
  <Slides>29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仿宋</vt:lpstr>
      <vt:lpstr>黑体</vt:lpstr>
      <vt:lpstr>华文细黑</vt:lpstr>
      <vt:lpstr>华文中宋</vt:lpstr>
      <vt:lpstr>宋体</vt:lpstr>
      <vt:lpstr>微软雅黑</vt:lpstr>
      <vt:lpstr>Arial</vt:lpstr>
      <vt:lpstr>Calibri</vt:lpstr>
      <vt:lpstr>Century Gothic</vt:lpstr>
      <vt:lpstr>Helvetica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Windows User</cp:lastModifiedBy>
  <cp:revision>133</cp:revision>
  <dcterms:created xsi:type="dcterms:W3CDTF">2015-08-18T02:51:41Z</dcterms:created>
  <dcterms:modified xsi:type="dcterms:W3CDTF">2019-12-15T17:10:08Z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2017-12-21T08:49:47.1352205Z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